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0"/>
  </p:notesMasterIdLst>
  <p:sldIdLst>
    <p:sldId id="404" r:id="rId5"/>
    <p:sldId id="406" r:id="rId6"/>
    <p:sldId id="436" r:id="rId7"/>
    <p:sldId id="437" r:id="rId8"/>
    <p:sldId id="428" r:id="rId9"/>
    <p:sldId id="426" r:id="rId10"/>
    <p:sldId id="427" r:id="rId11"/>
    <p:sldId id="434" r:id="rId12"/>
    <p:sldId id="429" r:id="rId13"/>
    <p:sldId id="432" r:id="rId14"/>
    <p:sldId id="431" r:id="rId15"/>
    <p:sldId id="430" r:id="rId16"/>
    <p:sldId id="433" r:id="rId17"/>
    <p:sldId id="435" r:id="rId18"/>
    <p:sldId id="401" r:id="rId19"/>
  </p:sldIdLst>
  <p:sldSz cx="12192000" cy="6858000"/>
  <p:notesSz cx="6858000" cy="9144000"/>
  <p:embeddedFontLst>
    <p:embeddedFont>
      <p:font typeface="Circe" panose="020B0502020203020203" pitchFamily="34" charset="77"/>
      <p:regular r:id="rId21"/>
      <p:bold r:id="rId22"/>
      <p:italic r:id="rId23"/>
      <p:boldItalic r:id="rId24"/>
    </p:embeddedFont>
    <p:embeddedFont>
      <p:font typeface="Wingdings 3" pitchFamily="2" charset="2"/>
      <p:regular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34"/>
    <a:srgbClr val="00843E"/>
    <a:srgbClr val="1D8BC2"/>
    <a:srgbClr val="F08922"/>
    <a:srgbClr val="5165B4"/>
    <a:srgbClr val="FFFFFF"/>
    <a:srgbClr val="898989"/>
    <a:srgbClr val="79C25A"/>
    <a:srgbClr val="CB87BA"/>
    <a:srgbClr val="234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1" autoAdjust="0"/>
    <p:restoredTop sz="96327" autoAdjust="0"/>
  </p:normalViewPr>
  <p:slideViewPr>
    <p:cSldViewPr snapToGrid="0">
      <p:cViewPr varScale="1">
        <p:scale>
          <a:sx n="110" d="100"/>
          <a:sy n="110" d="100"/>
        </p:scale>
        <p:origin x="17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08"/>
    </p:cViewPr>
  </p:sorterViewPr>
  <p:notesViewPr>
    <p:cSldViewPr snapToGrid="0">
      <p:cViewPr varScale="1">
        <p:scale>
          <a:sx n="50" d="100"/>
          <a:sy n="50" d="100"/>
        </p:scale>
        <p:origin x="2640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irce" panose="020B0502020203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irce" panose="020B0502020203020203" pitchFamily="34" charset="0"/>
              </a:defRPr>
            </a:lvl1pPr>
          </a:lstStyle>
          <a:p>
            <a:fld id="{0CB47BFB-69F5-4E79-99AD-82B75EF675AA}" type="datetimeFigureOut">
              <a:rPr lang="it-IT" smtClean="0"/>
              <a:pPr/>
              <a:t>24/07/25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irce" panose="020B0502020203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irce" panose="020B0502020203020203" pitchFamily="34" charset="0"/>
              </a:defRPr>
            </a:lvl1pPr>
          </a:lstStyle>
          <a:p>
            <a:fld id="{8E985342-32E4-4B60-965B-BC36838A035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932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irce" panose="020B0502020203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85342-32E4-4B60-965B-BC36838A0356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843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princi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1609C862-AF15-4379-8453-A7F385A7CAC6}"/>
              </a:ext>
            </a:extLst>
          </p:cNvPr>
          <p:cNvSpPr/>
          <p:nvPr userDrawn="1"/>
        </p:nvSpPr>
        <p:spPr>
          <a:xfrm>
            <a:off x="0" y="3316941"/>
            <a:ext cx="12192000" cy="3537284"/>
          </a:xfrm>
          <a:prstGeom prst="rect">
            <a:avLst/>
          </a:prstGeom>
          <a:solidFill>
            <a:srgbClr val="007D34"/>
          </a:solidFill>
          <a:ln>
            <a:solidFill>
              <a:srgbClr val="007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noProof="1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875" y="3392626"/>
            <a:ext cx="11210697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ct val="80000"/>
              </a:lnSpc>
              <a:defRPr sz="540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noProof="1"/>
              <a:t>Titolo copertina principale, </a:t>
            </a:r>
            <a:br>
              <a:rPr lang="it-IT" noProof="1"/>
            </a:br>
            <a:r>
              <a:rPr lang="it-IT" noProof="1"/>
              <a:t>iniziale maiuscola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115613" y="5815389"/>
            <a:ext cx="11237960" cy="598658"/>
          </a:xfr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800" i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noProof="1"/>
              <a:t>Sommario copertina principale, </a:t>
            </a:r>
            <a:br>
              <a:rPr lang="it-IT" noProof="1"/>
            </a:br>
            <a:r>
              <a:rPr lang="it-IT" noProof="1"/>
              <a:t>iniziale maiuscola</a:t>
            </a:r>
          </a:p>
        </p:txBody>
      </p:sp>
      <p:sp>
        <p:nvSpPr>
          <p:cNvPr id="10" name="Rectangle 33">
            <a:extLst>
              <a:ext uri="{FF2B5EF4-FFF2-40B4-BE49-F238E27FC236}">
                <a16:creationId xmlns:a16="http://schemas.microsoft.com/office/drawing/2014/main" id="{1B765009-0D19-4168-ACF0-949EC4C4F709}"/>
              </a:ext>
            </a:extLst>
          </p:cNvPr>
          <p:cNvSpPr/>
          <p:nvPr userDrawn="1"/>
        </p:nvSpPr>
        <p:spPr>
          <a:xfrm>
            <a:off x="6871309" y="5010270"/>
            <a:ext cx="4455000" cy="595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endParaRPr lang="it-IT" altLang="it-IT" dirty="0">
              <a:solidFill>
                <a:srgbClr val="494949"/>
              </a:solidFill>
              <a:latin typeface="Circe" panose="020B0502020203020203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D15BAD-D4DA-A848-F5D4-F933C99A6C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12" y="5192570"/>
            <a:ext cx="11210697" cy="50053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it-IT" noProof="1"/>
              <a:t>Sottotitolo su una sola riga, iniziale maiuscola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7F23D1-0394-23D3-AA26-676A7D7B1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3515" y="292697"/>
            <a:ext cx="4474983" cy="106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006714"/>
            <a:ext cx="10972572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5400">
                <a:solidFill>
                  <a:srgbClr val="008236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noProof="1"/>
              <a:t>Titolo copertina alternativa,</a:t>
            </a:r>
            <a:br>
              <a:rPr lang="it-IT" noProof="1"/>
            </a:br>
            <a:r>
              <a:rPr lang="it-IT" noProof="1"/>
              <a:t> iniziale maiuscola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000" y="3653013"/>
            <a:ext cx="10972572" cy="1096899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noProof="1"/>
              <a:t>Sottotitolo copertina alternativa, </a:t>
            </a:r>
            <a:br>
              <a:rPr lang="it-IT" noProof="1"/>
            </a:br>
            <a:r>
              <a:rPr lang="it-IT" noProof="1"/>
              <a:t>iniziale maiuscola, anche su due righe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42357" y="5208584"/>
            <a:ext cx="10327542" cy="598658"/>
          </a:xfr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800" i="0">
                <a:solidFill>
                  <a:srgbClr val="7F7F7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noProof="1"/>
              <a:t>Sommario copertina alternativa, iniziale maiuscola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09C862-AF15-4379-8453-A7F385A7CAC6}"/>
              </a:ext>
            </a:extLst>
          </p:cNvPr>
          <p:cNvSpPr/>
          <p:nvPr userDrawn="1"/>
        </p:nvSpPr>
        <p:spPr>
          <a:xfrm>
            <a:off x="0" y="5988042"/>
            <a:ext cx="12192000" cy="902042"/>
          </a:xfrm>
          <a:prstGeom prst="rect">
            <a:avLst/>
          </a:prstGeom>
          <a:solidFill>
            <a:srgbClr val="007D34"/>
          </a:solidFill>
          <a:ln>
            <a:solidFill>
              <a:srgbClr val="007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9027B2-969D-4034-80E3-13F7D154C3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 noProof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B1877A-0688-49A4-A239-A22CDC300E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 noProof="1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C7F8DC-574B-4826-BCB8-81E009A5A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85A994-D622-47C4-BBB7-EA543E9BA793}" type="slidenum">
              <a:rPr lang="en-GB" smtClean="0"/>
              <a:pPr/>
              <a:t>‹N›</a:t>
            </a:fld>
            <a:endParaRPr lang="en-GB" dirty="0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A18942-FB69-168B-6136-5FABDD56BC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501" y="321756"/>
            <a:ext cx="4474983" cy="10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1" y="2749672"/>
            <a:ext cx="10972572" cy="164630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>
                <a:solidFill>
                  <a:srgbClr val="008236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noProof="1"/>
              <a:t>Titolo sezione, iniziale maiuscola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09C862-AF15-4379-8453-A7F385A7CAC6}"/>
              </a:ext>
            </a:extLst>
          </p:cNvPr>
          <p:cNvSpPr/>
          <p:nvPr userDrawn="1"/>
        </p:nvSpPr>
        <p:spPr>
          <a:xfrm>
            <a:off x="0" y="5988042"/>
            <a:ext cx="12192000" cy="902042"/>
          </a:xfrm>
          <a:prstGeom prst="rect">
            <a:avLst/>
          </a:prstGeom>
          <a:solidFill>
            <a:srgbClr val="007C34"/>
          </a:solidFill>
          <a:ln>
            <a:solidFill>
              <a:srgbClr val="007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99A3DE-52BA-4601-9DF0-CEDC50E74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4F428701-5455-4D8E-8C3C-08B05C8C13DB}"/>
              </a:ext>
            </a:extLst>
          </p:cNvPr>
          <p:cNvSpPr/>
          <p:nvPr userDrawn="1"/>
        </p:nvSpPr>
        <p:spPr>
          <a:xfrm>
            <a:off x="413351" y="4357806"/>
            <a:ext cx="4455000" cy="59531"/>
          </a:xfrm>
          <a:prstGeom prst="rect">
            <a:avLst/>
          </a:prstGeom>
          <a:solidFill>
            <a:srgbClr val="007D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endParaRPr lang="it-IT" altLang="it-IT" dirty="0">
              <a:solidFill>
                <a:srgbClr val="494949"/>
              </a:solidFill>
              <a:latin typeface="Circe" panose="020B0502020203020203" pitchFamily="34" charset="0"/>
            </a:endParaRP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3AE38998-11B5-4B18-B790-1B0A9F82D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7" y="4446578"/>
            <a:ext cx="10327542" cy="598658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00" i="0">
                <a:solidFill>
                  <a:srgbClr val="7F7F7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noProof="1"/>
              <a:t>Sottotitolo sezione, iniziale maiuscola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C72AFA-6C37-4A6C-92F8-7F74E28B88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06774F-8547-416A-88FE-7D8D7D48F2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‹N›</a:t>
            </a:fld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F4F7D0-D604-5078-EB63-D2B3D082D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501" y="321756"/>
            <a:ext cx="4474983" cy="10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858" y="313151"/>
            <a:ext cx="11750381" cy="92660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8236"/>
                </a:solidFill>
              </a:defRPr>
            </a:lvl1pPr>
          </a:lstStyle>
          <a:p>
            <a:r>
              <a:rPr lang="it-IT" noProof="1"/>
              <a:t>Titolo slide, iniziale maiuscola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t-IT" noProof="1"/>
              <a:t>Usare questo segnaposto per inserire il testo</a:t>
            </a:r>
          </a:p>
          <a:p>
            <a:pPr lvl="1"/>
            <a:r>
              <a:rPr lang="it-IT" noProof="1"/>
              <a:t>Secondo livello</a:t>
            </a:r>
          </a:p>
          <a:p>
            <a:pPr lvl="2"/>
            <a:r>
              <a:rPr lang="it-IT" noProof="1"/>
              <a:t>Terzo livello</a:t>
            </a:r>
          </a:p>
          <a:p>
            <a:pPr lvl="3"/>
            <a:r>
              <a:rPr lang="it-IT" noProof="1"/>
              <a:t>Quarto livello</a:t>
            </a:r>
          </a:p>
          <a:p>
            <a:pPr lvl="4"/>
            <a:r>
              <a:rPr lang="it-IT" noProof="1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42F620-48F7-4BF4-AF7C-9BD8FE41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D82E49-4AB8-44DF-BE90-CD599B3B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CE8861D-72D2-4A6B-B442-BA689AEF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10" name="Rectangle 33">
            <a:extLst>
              <a:ext uri="{FF2B5EF4-FFF2-40B4-BE49-F238E27FC236}">
                <a16:creationId xmlns:a16="http://schemas.microsoft.com/office/drawing/2014/main" id="{2F917D6E-4485-410D-8608-488D7B0CF7A4}"/>
              </a:ext>
            </a:extLst>
          </p:cNvPr>
          <p:cNvSpPr/>
          <p:nvPr userDrawn="1"/>
        </p:nvSpPr>
        <p:spPr>
          <a:xfrm>
            <a:off x="413351" y="1190733"/>
            <a:ext cx="4455000" cy="59531"/>
          </a:xfrm>
          <a:prstGeom prst="rect">
            <a:avLst/>
          </a:prstGeom>
          <a:solidFill>
            <a:srgbClr val="007D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endParaRPr lang="it-IT" altLang="it-IT" dirty="0">
              <a:solidFill>
                <a:srgbClr val="494949"/>
              </a:solidFill>
              <a:latin typeface="Circe" panose="020B0502020203020203" pitchFamily="34" charset="0"/>
            </a:endParaRP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4355CE-43F3-E2F3-1E42-58F17107D7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1716" y="169031"/>
            <a:ext cx="2031523" cy="483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8FA9BAE-5225-4915-B632-CD39F948C4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D34"/>
          </a:solidFill>
          <a:ln>
            <a:solidFill>
              <a:srgbClr val="007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B632E28-0F5F-4224-BFD4-B289347E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pic>
        <p:nvPicPr>
          <p:cNvPr id="5" name="Immagine 4" descr="Immagine che contiene testo, logo&#10;&#10;Descrizione generata automaticamente">
            <a:extLst>
              <a:ext uri="{FF2B5EF4-FFF2-40B4-BE49-F238E27FC236}">
                <a16:creationId xmlns:a16="http://schemas.microsoft.com/office/drawing/2014/main" id="{DAD98857-7362-DDC3-F02A-55E15BA42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2653" y="2532611"/>
            <a:ext cx="7526694" cy="17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2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51642" y="1487415"/>
            <a:ext cx="11421597" cy="4992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 noProof="1"/>
              <a:t>Usare questo segnaposto per inserire il testo</a:t>
            </a:r>
          </a:p>
          <a:p>
            <a:pPr lvl="1"/>
            <a:r>
              <a:rPr lang="it-IT" noProof="1"/>
              <a:t>Secondo livello</a:t>
            </a:r>
          </a:p>
          <a:p>
            <a:pPr lvl="2"/>
            <a:r>
              <a:rPr lang="it-IT" noProof="1"/>
              <a:t>Terzo livello</a:t>
            </a:r>
          </a:p>
          <a:p>
            <a:pPr lvl="3"/>
            <a:r>
              <a:rPr lang="it-IT" noProof="1"/>
              <a:t>Quarto livello</a:t>
            </a:r>
          </a:p>
          <a:p>
            <a:pPr lvl="4"/>
            <a:r>
              <a:rPr lang="it-IT" noProof="1"/>
              <a:t>Quinto livello</a:t>
            </a:r>
          </a:p>
        </p:txBody>
      </p:sp>
      <p:sp>
        <p:nvSpPr>
          <p:cNvPr id="7" name="Rectangle 104">
            <a:extLst>
              <a:ext uri="{FF2B5EF4-FFF2-40B4-BE49-F238E27FC236}">
                <a16:creationId xmlns:a16="http://schemas.microsoft.com/office/drawing/2014/main" id="{96FC3130-6576-45EB-A2DA-6E884893F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24715" y="-11113"/>
            <a:ext cx="2424702" cy="6869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80000" tIns="180000" rIns="180000" bIns="180000" anchor="ctr"/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it-IT" altLang="it-IT" sz="1800" noProof="0">
              <a:latin typeface="Circe" panose="020B0502020203020203" pitchFamily="34" charset="0"/>
            </a:endParaRPr>
          </a:p>
        </p:txBody>
      </p:sp>
      <p:sp>
        <p:nvSpPr>
          <p:cNvPr id="8" name="Rectangle 106">
            <a:extLst>
              <a:ext uri="{FF2B5EF4-FFF2-40B4-BE49-F238E27FC236}">
                <a16:creationId xmlns:a16="http://schemas.microsoft.com/office/drawing/2014/main" id="{B5BBAA5C-0410-412E-B227-84F0C1004D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199907" y="1086131"/>
            <a:ext cx="2143125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altLang="it-IT" sz="900" noProof="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VERDE TOR VERGATA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altLang="it-IT" sz="900" noProof="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RGB 000,125,052 (#007D34)</a:t>
            </a:r>
          </a:p>
        </p:txBody>
      </p:sp>
      <p:sp>
        <p:nvSpPr>
          <p:cNvPr id="9" name="Rectangle 113">
            <a:extLst>
              <a:ext uri="{FF2B5EF4-FFF2-40B4-BE49-F238E27FC236}">
                <a16:creationId xmlns:a16="http://schemas.microsoft.com/office/drawing/2014/main" id="{72768C8E-BEAB-4BDC-A107-10ECAA1688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54354" y="819708"/>
            <a:ext cx="2179716" cy="1281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FORMAT D'ATENEO 2023 (v.1)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5644E4-5B2F-4692-8863-858592A1CE69}"/>
              </a:ext>
            </a:extLst>
          </p:cNvPr>
          <p:cNvSpPr/>
          <p:nvPr userDrawn="1"/>
        </p:nvSpPr>
        <p:spPr bwMode="auto">
          <a:xfrm flipV="1">
            <a:off x="-2454354" y="1084711"/>
            <a:ext cx="185737" cy="199058"/>
          </a:xfrm>
          <a:prstGeom prst="rect">
            <a:avLst/>
          </a:prstGeom>
          <a:solidFill>
            <a:srgbClr val="00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noProof="0" dirty="0">
              <a:latin typeface="Circe" panose="020B0502020203020203" pitchFamily="34" charset="0"/>
            </a:endParaRPr>
          </a:p>
        </p:txBody>
      </p:sp>
      <p:sp>
        <p:nvSpPr>
          <p:cNvPr id="11" name="Rectangle 113">
            <a:extLst>
              <a:ext uri="{FF2B5EF4-FFF2-40B4-BE49-F238E27FC236}">
                <a16:creationId xmlns:a16="http://schemas.microsoft.com/office/drawing/2014/main" id="{F0140D35-9F4F-4B9F-BC63-DB8E43D027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53055" y="3213300"/>
            <a:ext cx="2143125" cy="36182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FONT TESTO: CIRCE REGULAR </a:t>
            </a:r>
            <a:b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Copertina principale o alternativa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Titolo, </a:t>
            </a:r>
            <a:r>
              <a:rPr lang="it-IT" altLang="it-IT" sz="900" b="1" noProof="0" dirty="0">
                <a:solidFill>
                  <a:srgbClr val="00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VERDE TOR VERGATA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: corpo 54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</a:t>
            </a:r>
            <a:endParaRPr lang="it-IT" altLang="it-IT" sz="900" b="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Sottotitolo, </a:t>
            </a:r>
            <a:r>
              <a:rPr lang="it-IT" altLang="it-IT" sz="900" b="1" noProof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GRIGIO o BIANCO</a:t>
            </a: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28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 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Sommario, </a:t>
            </a:r>
            <a:r>
              <a:rPr lang="it-IT" altLang="it-IT" sz="900" b="1" noProof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GRIGIO o BIANCO</a:t>
            </a: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18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Slide di contenuto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Titolo, </a:t>
            </a:r>
            <a:r>
              <a:rPr lang="it-IT" altLang="it-IT" sz="900" b="1" noProof="0" dirty="0">
                <a:solidFill>
                  <a:srgbClr val="00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VERDE TOR VERGATA 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: corpo 36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maiuscola, allineato a sinistra</a:t>
            </a:r>
            <a:endParaRPr lang="it-IT" altLang="it-IT" sz="900" b="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Testo, </a:t>
            </a:r>
            <a:r>
              <a:rPr lang="it-IT" altLang="it-IT" sz="9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NERO</a:t>
            </a: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20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maiuscola, allineato a sinistra</a:t>
            </a:r>
            <a:endParaRPr lang="it-IT" altLang="it-IT" sz="9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Piè pagina </a:t>
            </a:r>
            <a:r>
              <a:rPr lang="it-IT" altLang="it-IT" sz="900" b="1" noProof="0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GRIGIO</a:t>
            </a: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9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Note allineate a destra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Separatore di sezione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Titolo, </a:t>
            </a:r>
            <a:r>
              <a:rPr lang="it-IT" altLang="it-IT" sz="900" b="1" noProof="0" dirty="0">
                <a:solidFill>
                  <a:srgbClr val="00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VERDE TOR VERGATA 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: corpo 36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maiuscola, allineato a sinistra</a:t>
            </a:r>
            <a:endParaRPr lang="it-IT" altLang="it-IT" sz="900" b="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Sottotitolo, </a:t>
            </a:r>
            <a:r>
              <a:rPr lang="it-IT" altLang="it-IT" sz="900" b="1" noProof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GRIGIO: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18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Iniziale maiuscola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Piè pagina </a:t>
            </a:r>
            <a:r>
              <a:rPr lang="it-IT" altLang="it-IT" sz="900" b="1" noProof="0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GRIGIO</a:t>
            </a:r>
            <a:r>
              <a:rPr lang="it-IT" altLang="it-IT" sz="900" b="1" noProof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 corpo 9 </a:t>
            </a:r>
            <a:b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Note allineate a destra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237DD8-AB42-4727-B5A5-641CAE81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2" y="314744"/>
            <a:ext cx="11752927" cy="9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noProof="1"/>
              <a:t>Titolo jlvkjvjslide, iniziale maiuscola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654FB1-1B2B-4523-8EC4-AF5994DC6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0501" y="6494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3C0C68-300B-4A9E-A840-068AD62D4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4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EF45B2-2BE5-4BDC-A13A-D8A97C0CA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8" y="6494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85A994-D622-47C4-BBB7-EA543E9BA793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8CD2E83-C4AC-4B8F-E456-2395EA48143D}"/>
              </a:ext>
            </a:extLst>
          </p:cNvPr>
          <p:cNvSpPr/>
          <p:nvPr userDrawn="1"/>
        </p:nvSpPr>
        <p:spPr>
          <a:xfrm>
            <a:off x="-2454354" y="1437071"/>
            <a:ext cx="185737" cy="176213"/>
          </a:xfrm>
          <a:prstGeom prst="rect">
            <a:avLst/>
          </a:prstGeom>
          <a:solidFill>
            <a:srgbClr val="ED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E838E11-BA94-3B3E-5FC4-D218A010BD17}"/>
              </a:ext>
            </a:extLst>
          </p:cNvPr>
          <p:cNvSpPr/>
          <p:nvPr userDrawn="1"/>
        </p:nvSpPr>
        <p:spPr>
          <a:xfrm>
            <a:off x="-2454354" y="1766586"/>
            <a:ext cx="185737" cy="176213"/>
          </a:xfrm>
          <a:prstGeom prst="rect">
            <a:avLst/>
          </a:prstGeom>
          <a:solidFill>
            <a:srgbClr val="961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FB06648-DE8B-D73A-C816-48EBC4A6ADBB}"/>
              </a:ext>
            </a:extLst>
          </p:cNvPr>
          <p:cNvSpPr/>
          <p:nvPr userDrawn="1"/>
        </p:nvSpPr>
        <p:spPr>
          <a:xfrm>
            <a:off x="-2454354" y="2096101"/>
            <a:ext cx="185737" cy="1762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C4B6C0A-E016-4175-4017-0FF3567E8C77}"/>
              </a:ext>
            </a:extLst>
          </p:cNvPr>
          <p:cNvSpPr/>
          <p:nvPr userDrawn="1"/>
        </p:nvSpPr>
        <p:spPr>
          <a:xfrm>
            <a:off x="-1381492" y="1437071"/>
            <a:ext cx="185737" cy="176213"/>
          </a:xfrm>
          <a:prstGeom prst="rect">
            <a:avLst/>
          </a:prstGeom>
          <a:solidFill>
            <a:srgbClr val="234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E255BF4-5586-EFC1-128A-FCE0930EB64C}"/>
              </a:ext>
            </a:extLst>
          </p:cNvPr>
          <p:cNvSpPr/>
          <p:nvPr userDrawn="1"/>
        </p:nvSpPr>
        <p:spPr>
          <a:xfrm>
            <a:off x="-1381492" y="1766586"/>
            <a:ext cx="185737" cy="176213"/>
          </a:xfrm>
          <a:prstGeom prst="rect">
            <a:avLst/>
          </a:prstGeom>
          <a:solidFill>
            <a:srgbClr val="CB8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05A80B9-920B-604D-3AAD-EBC8EE9AFE9E}"/>
              </a:ext>
            </a:extLst>
          </p:cNvPr>
          <p:cNvSpPr/>
          <p:nvPr userDrawn="1"/>
        </p:nvSpPr>
        <p:spPr>
          <a:xfrm>
            <a:off x="-1381492" y="2096101"/>
            <a:ext cx="185737" cy="176213"/>
          </a:xfrm>
          <a:prstGeom prst="rect">
            <a:avLst/>
          </a:prstGeom>
          <a:solidFill>
            <a:srgbClr val="79C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24" name="Rectangle 112">
            <a:extLst>
              <a:ext uri="{FF2B5EF4-FFF2-40B4-BE49-F238E27FC236}">
                <a16:creationId xmlns:a16="http://schemas.microsoft.com/office/drawing/2014/main" id="{1EFFC4CE-0356-333F-532B-E42DF6D81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218971" y="1420654"/>
            <a:ext cx="999831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MEDICINA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 dirty="0">
                <a:latin typeface="Arial" panose="020B0604020202020204" pitchFamily="34" charset="0"/>
                <a:cs typeface="Arial" panose="020B0604020202020204" pitchFamily="34" charset="0"/>
              </a:rPr>
              <a:t>RGB 237,33,39</a:t>
            </a:r>
          </a:p>
        </p:txBody>
      </p:sp>
      <p:sp>
        <p:nvSpPr>
          <p:cNvPr id="25" name="Rectangle 112">
            <a:extLst>
              <a:ext uri="{FF2B5EF4-FFF2-40B4-BE49-F238E27FC236}">
                <a16:creationId xmlns:a16="http://schemas.microsoft.com/office/drawing/2014/main" id="{E6473F2D-EEF1-DAA0-A5A9-03ED988493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218971" y="1755177"/>
            <a:ext cx="999831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ECONOMIA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RGB 150,26,58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112">
            <a:extLst>
              <a:ext uri="{FF2B5EF4-FFF2-40B4-BE49-F238E27FC236}">
                <a16:creationId xmlns:a16="http://schemas.microsoft.com/office/drawing/2014/main" id="{6BCC4544-4D16-0247-C90E-EC8817ADF9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218971" y="2089700"/>
            <a:ext cx="999831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INGEGNERIA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RGB 0, 0, 0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112">
            <a:extLst>
              <a:ext uri="{FF2B5EF4-FFF2-40B4-BE49-F238E27FC236}">
                <a16:creationId xmlns:a16="http://schemas.microsoft.com/office/drawing/2014/main" id="{ABDF39C8-792F-A952-3152-A0694263BE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51167" y="1420654"/>
            <a:ext cx="1063786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GIURISPRUDENZA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RGB 35,73,139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12">
            <a:extLst>
              <a:ext uri="{FF2B5EF4-FFF2-40B4-BE49-F238E27FC236}">
                <a16:creationId xmlns:a16="http://schemas.microsoft.com/office/drawing/2014/main" id="{52D45312-9748-7C0A-AC9B-C346984E7C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51167" y="1755177"/>
            <a:ext cx="1094385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LETTERE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RGB 203,135,186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12">
            <a:extLst>
              <a:ext uri="{FF2B5EF4-FFF2-40B4-BE49-F238E27FC236}">
                <a16:creationId xmlns:a16="http://schemas.microsoft.com/office/drawing/2014/main" id="{B2AE4D98-AC7A-D9A5-A6A2-9B83BEB59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51167" y="2089700"/>
            <a:ext cx="999831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SCIENZE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900" noProof="0">
                <a:latin typeface="Arial" panose="020B0604020202020204" pitchFamily="34" charset="0"/>
                <a:cs typeface="Arial" panose="020B0604020202020204" pitchFamily="34" charset="0"/>
              </a:rPr>
              <a:t>RGB 121,194,90</a:t>
            </a:r>
            <a:endParaRPr lang="it-IT" altLang="it-IT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11">
            <a:extLst>
              <a:ext uri="{FF2B5EF4-FFF2-40B4-BE49-F238E27FC236}">
                <a16:creationId xmlns:a16="http://schemas.microsoft.com/office/drawing/2014/main" id="{CC0C08EF-29D7-0650-C582-86E39DA6C4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53976" y="2425616"/>
            <a:ext cx="185359" cy="196510"/>
          </a:xfrm>
          <a:prstGeom prst="rect">
            <a:avLst/>
          </a:prstGeom>
          <a:solidFill>
            <a:srgbClr val="898989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it-IT" altLang="it-IT" sz="1800" noProof="0">
              <a:latin typeface="Circe" panose="020B0502020203020203" pitchFamily="34" charset="0"/>
            </a:endParaRPr>
          </a:p>
        </p:txBody>
      </p:sp>
      <p:sp>
        <p:nvSpPr>
          <p:cNvPr id="17" name="Rectangle 106">
            <a:extLst>
              <a:ext uri="{FF2B5EF4-FFF2-40B4-BE49-F238E27FC236}">
                <a16:creationId xmlns:a16="http://schemas.microsoft.com/office/drawing/2014/main" id="{45719105-1E99-8A29-D547-FF9690AC2C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199907" y="2424223"/>
            <a:ext cx="2143125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GRIGIO GRAFICA</a:t>
            </a:r>
            <a:b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RGB 127,127,127</a:t>
            </a:r>
            <a:endParaRPr lang="it-IT" altLang="it-IT" sz="900" noProof="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8" name="Rectangle 111">
            <a:extLst>
              <a:ext uri="{FF2B5EF4-FFF2-40B4-BE49-F238E27FC236}">
                <a16:creationId xmlns:a16="http://schemas.microsoft.com/office/drawing/2014/main" id="{666785DB-059D-FC2C-963B-ADFABA731A8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54354" y="2775429"/>
            <a:ext cx="185359" cy="196510"/>
          </a:xfrm>
          <a:prstGeom prst="rect">
            <a:avLst/>
          </a:prstGeom>
          <a:solidFill>
            <a:srgbClr val="F08922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it-IT" altLang="it-IT" sz="1800" noProof="0">
              <a:latin typeface="Circe" panose="020B0502020203020203" pitchFamily="34" charset="0"/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7F765AF5-466A-E30F-67A0-D5E9D2598A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200285" y="2758746"/>
            <a:ext cx="2143125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ARANCIONE</a:t>
            </a:r>
            <a:b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it-IT" altLang="it-IT" sz="900" noProof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RGB 240,137,34</a:t>
            </a:r>
            <a:endParaRPr lang="it-IT" altLang="it-IT" sz="900" noProof="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1" name="Rectangle 111">
            <a:extLst>
              <a:ext uri="{FF2B5EF4-FFF2-40B4-BE49-F238E27FC236}">
                <a16:creationId xmlns:a16="http://schemas.microsoft.com/office/drawing/2014/main" id="{9B864F56-2B1E-7E67-5CA5-AC78971E75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357422" y="2778240"/>
            <a:ext cx="185359" cy="196510"/>
          </a:xfrm>
          <a:prstGeom prst="rect">
            <a:avLst/>
          </a:prstGeom>
          <a:solidFill>
            <a:srgbClr val="1D8BC2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it-IT" altLang="it-IT" sz="1800" noProof="0">
              <a:latin typeface="Circe" panose="020B0502020203020203" pitchFamily="34" charset="0"/>
            </a:endParaRPr>
          </a:p>
        </p:txBody>
      </p:sp>
      <p:sp>
        <p:nvSpPr>
          <p:cNvPr id="32" name="Rectangle 106">
            <a:extLst>
              <a:ext uri="{FF2B5EF4-FFF2-40B4-BE49-F238E27FC236}">
                <a16:creationId xmlns:a16="http://schemas.microsoft.com/office/drawing/2014/main" id="{4D7CB1D1-CACB-867D-010A-A8B9620293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03353" y="2760152"/>
            <a:ext cx="932793" cy="2527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altLang="it-IT" sz="900" noProof="0">
                <a:latin typeface="+mj-lt"/>
                <a:ea typeface="MS PGothic" pitchFamily="34" charset="-128"/>
                <a:cs typeface="Tahoma" pitchFamily="34" charset="0"/>
              </a:rPr>
              <a:t>AZZURRO</a:t>
            </a:r>
            <a:br>
              <a:rPr lang="it-IT" altLang="it-IT" sz="900" noProof="0">
                <a:latin typeface="+mj-lt"/>
                <a:ea typeface="MS PGothic" pitchFamily="34" charset="-128"/>
                <a:cs typeface="Tahoma" pitchFamily="34" charset="0"/>
              </a:rPr>
            </a:br>
            <a:r>
              <a:rPr lang="it-IT" altLang="it-IT" sz="900" noProof="0">
                <a:latin typeface="+mj-lt"/>
                <a:ea typeface="MS PGothic" pitchFamily="34" charset="-128"/>
                <a:cs typeface="Tahoma" pitchFamily="34" charset="0"/>
              </a:rPr>
              <a:t>RGB 29,139,194</a:t>
            </a:r>
            <a:endParaRPr lang="it-IT" altLang="it-IT" sz="900" noProof="0" dirty="0">
              <a:latin typeface="+mj-lt"/>
              <a:ea typeface="MS PGothic" pitchFamily="34" charset="-128"/>
              <a:cs typeface="Tahoma" pitchFamily="34" charset="0"/>
            </a:endParaRP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186588-4AA5-0C4D-4A78-BDC4513AE0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473016" y="69845"/>
            <a:ext cx="2308454" cy="5498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2" r:id="rId3"/>
    <p:sldLayoutId id="2147483650" r:id="rId4"/>
    <p:sldLayoutId id="214748365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D3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34893B"/>
        </a:buClr>
        <a:buSzPct val="80000"/>
        <a:buFont typeface="Wingdings 3" charset="2"/>
        <a:buChar char="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34893B"/>
        </a:buClr>
        <a:buSzPct val="80000"/>
        <a:buFont typeface="Wingdings 3" charset="2"/>
        <a:buChar char="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34893B"/>
        </a:buClr>
        <a:buSzPct val="80000"/>
        <a:buFont typeface="Wingdings 3" charset="2"/>
        <a:buChar char="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34893B"/>
        </a:buClr>
        <a:buSzPct val="80000"/>
        <a:buFont typeface="Wingdings 3" charset="2"/>
        <a:buChar char="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34893B"/>
        </a:buClr>
        <a:buSzPct val="80000"/>
        <a:buFont typeface="Wingdings 3" charset="2"/>
        <a:buChar char="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webp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12B06-7B10-E1DC-5947-FA274C691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3401862"/>
            <a:ext cx="11210697" cy="1646302"/>
          </a:xfrm>
        </p:spPr>
        <p:txBody>
          <a:bodyPr/>
          <a:lstStyle/>
          <a:p>
            <a:r>
              <a:rPr lang="it-IT" sz="4000" dirty="0" err="1"/>
              <a:t>Serverless</a:t>
            </a:r>
            <a:r>
              <a:rPr lang="it-IT" sz="4000" dirty="0"/>
              <a:t> Heart Rate Stream And Batch Processing Architecture</a:t>
            </a:r>
            <a:endParaRPr lang="en-GB" sz="400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702E66-3615-B9DD-315E-A2695AB43B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SDCC project 2024/25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A74CE6-0F60-FCBF-0D41-1C1674913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/>
              <a:t>Greta Luna Ancora 0369455                                                                                         Nicola Violante 0362469</a:t>
            </a:r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14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DE7F-424F-B5BB-1D73-DD5DD5AA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D21B6E1-6AA0-DCB5-0CE1-89F139DE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DynamoDB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CE678B1-3D19-2FE4-FCC2-323C3D9C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store in a persistent way data</a:t>
            </a:r>
          </a:p>
          <a:p>
            <a:r>
              <a:rPr lang="en-GB" dirty="0"/>
              <a:t>Tables: </a:t>
            </a:r>
            <a:r>
              <a:rPr lang="en-GB" dirty="0" err="1"/>
              <a:t>AnalysisResults</a:t>
            </a:r>
            <a:r>
              <a:rPr lang="en-GB" dirty="0"/>
              <a:t>, </a:t>
            </a:r>
            <a:r>
              <a:rPr lang="en-GB" dirty="0" err="1"/>
              <a:t>ClinicalRecords</a:t>
            </a:r>
            <a:r>
              <a:rPr lang="en-GB" dirty="0"/>
              <a:t>, </a:t>
            </a:r>
            <a:r>
              <a:rPr lang="en-GB" dirty="0" err="1"/>
              <a:t>DoctorPatient</a:t>
            </a:r>
            <a:r>
              <a:rPr lang="en-GB" dirty="0"/>
              <a:t>, </a:t>
            </a:r>
            <a:r>
              <a:rPr lang="en-GB" dirty="0" err="1"/>
              <a:t>IoTPatient</a:t>
            </a:r>
            <a:r>
              <a:rPr lang="en-GB" dirty="0"/>
              <a:t>, Patient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42D8D8-BEF8-9355-C051-AAA9E75E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A130CE-A6D8-8C99-229F-48215462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457F43-152A-402A-66E3-68039A40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3" name="Immagine 2" descr="Immagine che contiene Elementi grafici, Magenta, design, arte&#10;&#10;Il contenuto generato dall'IA potrebbe non essere corretto.">
            <a:extLst>
              <a:ext uri="{FF2B5EF4-FFF2-40B4-BE49-F238E27FC236}">
                <a16:creationId xmlns:a16="http://schemas.microsoft.com/office/drawing/2014/main" id="{F879CBC7-0F67-D44E-DAD3-2C1EDEA4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896" y="584852"/>
            <a:ext cx="566008" cy="566008"/>
          </a:xfrm>
          <a:prstGeom prst="rect">
            <a:avLst/>
          </a:prstGeom>
        </p:spPr>
      </p:pic>
      <p:pic>
        <p:nvPicPr>
          <p:cNvPr id="9" name="Immagine 8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E862EA28-25FA-BE1C-3C63-4ED12073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835" y="2636909"/>
            <a:ext cx="4772565" cy="3636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1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3ABAA-AADB-835D-059F-A6CA718C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F7F0FC7-7E59-11F5-91A1-A95AA7EF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Simple Storage Service (S3)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CB82C103-8625-7DFE-F44A-ACFEFC55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store and protect data</a:t>
            </a:r>
          </a:p>
          <a:p>
            <a:r>
              <a:rPr lang="en-GB" dirty="0"/>
              <a:t>Bucket: </a:t>
            </a:r>
            <a:r>
              <a:rPr lang="en-GB" dirty="0" err="1"/>
              <a:t>batchdataheartbeat</a:t>
            </a:r>
            <a:r>
              <a:rPr lang="en-GB" dirty="0"/>
              <a:t>, </a:t>
            </a:r>
            <a:r>
              <a:rPr lang="en-GB" dirty="0" err="1"/>
              <a:t>frontendheartbeat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E329EA-481D-E36C-5FDF-81F7D20C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D58B6D-1FD4-7FF9-5074-06F9536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83780B-9321-9EB3-740A-457766DD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4" name="Immagine 3" descr="Immagine che contiene Arte bambini, design&#10;&#10;Il contenuto generato dall'IA potrebbe non essere corretto.">
            <a:extLst>
              <a:ext uri="{FF2B5EF4-FFF2-40B4-BE49-F238E27FC236}">
                <a16:creationId xmlns:a16="http://schemas.microsoft.com/office/drawing/2014/main" id="{408BA06B-87C0-29A7-0285-977B33AD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38" y="630899"/>
            <a:ext cx="566007" cy="566007"/>
          </a:xfrm>
          <a:prstGeom prst="rect">
            <a:avLst/>
          </a:prstGeom>
        </p:spPr>
      </p:pic>
      <p:pic>
        <p:nvPicPr>
          <p:cNvPr id="9" name="Immagine 8" descr="Immagine che contiene testo, schermata, Carattere, memoria flash&#10;&#10;Il contenuto generato dall'IA potrebbe non essere corretto.">
            <a:extLst>
              <a:ext uri="{FF2B5EF4-FFF2-40B4-BE49-F238E27FC236}">
                <a16:creationId xmlns:a16="http://schemas.microsoft.com/office/drawing/2014/main" id="{7EBCEC08-1D47-D420-4F7D-F40EF363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14" y="4254512"/>
            <a:ext cx="4917864" cy="1488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schermata, testo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9678F588-4AF4-FE25-21F2-74CF1505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" y="2980545"/>
            <a:ext cx="4572111" cy="1560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E3EA8-21A7-84BF-5433-CB225CAB3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1B264B3C-C281-E80A-FDCB-23D68687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CloudFormation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ECA57CA7-824D-3983-6FB2-0D264B14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distribute application code and configuration settings</a:t>
            </a:r>
          </a:p>
          <a:p>
            <a:r>
              <a:rPr lang="en-GB" dirty="0" err="1"/>
              <a:t>IaC</a:t>
            </a:r>
            <a:r>
              <a:rPr lang="en-GB" dirty="0"/>
              <a:t> generator</a:t>
            </a:r>
          </a:p>
          <a:p>
            <a:r>
              <a:rPr lang="en-GB" dirty="0"/>
              <a:t>Template: </a:t>
            </a:r>
            <a:r>
              <a:rPr lang="en-GB" dirty="0" err="1"/>
              <a:t>CognitoTemlate</a:t>
            </a:r>
            <a:r>
              <a:rPr lang="en-GB" dirty="0"/>
              <a:t>, </a:t>
            </a:r>
            <a:r>
              <a:rPr lang="en-GB" dirty="0" err="1"/>
              <a:t>RestAPITemplate</a:t>
            </a:r>
            <a:r>
              <a:rPr lang="en-GB" dirty="0"/>
              <a:t>, BatchBucketTemplate, </a:t>
            </a:r>
            <a:r>
              <a:rPr lang="en-GB" dirty="0" err="1"/>
              <a:t>HeartBeatTemplate</a:t>
            </a: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824BD6-4490-0CC4-83DA-999CEBCE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6790EB-4C53-4F93-4B7A-2A1E965B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D9F78F-87B2-6DDC-DA4C-180E58F5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4" name="Immagine 3" descr="Immagine che contiene simbolo, Elementi grafici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997AE1B1-C7D6-EE8F-5A77-8AE59FA9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78" y="570585"/>
            <a:ext cx="566007" cy="566007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5CD652CA-1EC6-9C90-5EEA-391DA00F7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84" y="3167935"/>
            <a:ext cx="5752587" cy="295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8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9794B4-DC0A-CC11-F07D-25F713FA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</a:t>
            </a:r>
            <a:r>
              <a:rPr lang="it-IT" dirty="0" err="1"/>
              <a:t>CloudWatch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B27EE-CCE4-D650-3F04-F9D17489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monitor </a:t>
            </a:r>
            <a:r>
              <a:rPr lang="it-IT" dirty="0" err="1"/>
              <a:t>resources</a:t>
            </a:r>
            <a:endParaRPr lang="it-IT" dirty="0"/>
          </a:p>
          <a:p>
            <a:r>
              <a:rPr lang="it-IT" dirty="0"/>
              <a:t>To debug </a:t>
            </a:r>
            <a:r>
              <a:rPr lang="it-IT" dirty="0" err="1"/>
              <a:t>application</a:t>
            </a:r>
            <a:r>
              <a:rPr lang="it-IT" dirty="0"/>
              <a:t> code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F7D4-F1A6-F4AE-7C66-33C3BF1E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9ADE7F-4E88-6DBD-18D7-EF83BC11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0F56A8-9F07-5856-9644-2889D03A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9" name="Immagine 8" descr="Immagine che contiene Elementi grafici, Carattere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60A01E6F-98B9-C7B2-412B-E1403439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32" y="571010"/>
            <a:ext cx="566007" cy="566007"/>
          </a:xfrm>
          <a:prstGeom prst="rect">
            <a:avLst/>
          </a:prstGeom>
        </p:spPr>
      </p:pic>
      <p:pic>
        <p:nvPicPr>
          <p:cNvPr id="11" name="Immagine 10" descr="Immagine che contiene testo, schermata, cartone animato, design&#10;&#10;Il contenuto generato dall'IA potrebbe non essere corretto.">
            <a:extLst>
              <a:ext uri="{FF2B5EF4-FFF2-40B4-BE49-F238E27FC236}">
                <a16:creationId xmlns:a16="http://schemas.microsoft.com/office/drawing/2014/main" id="{2FF1270B-BF34-EAE4-D5DA-94785EC3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10" y="2997100"/>
            <a:ext cx="4706622" cy="264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4486182-E907-EB45-3558-7A072B6CD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40" y="1487415"/>
            <a:ext cx="2632953" cy="1642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 descr="Immagine che contiene Elementi grafici, grafica, clipart, schermata&#10;&#10;Il contenuto generato dall'IA potrebbe non essere corretto.">
            <a:extLst>
              <a:ext uri="{FF2B5EF4-FFF2-40B4-BE49-F238E27FC236}">
                <a16:creationId xmlns:a16="http://schemas.microsoft.com/office/drawing/2014/main" id="{269C1570-50BB-4B4F-DB16-E04963DDC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440" y="3983436"/>
            <a:ext cx="2695998" cy="1349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5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AF7D7-FD57-AE84-2AB4-74A760AD4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EFDBBF-B4CE-CD50-3DDA-09A8968D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AA329-BB53-86B6-E620-A66C8D286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AWS </a:t>
            </a:r>
            <a:r>
              <a:rPr lang="it-IT" dirty="0" err="1"/>
              <a:t>SageMaker</a:t>
            </a:r>
            <a:r>
              <a:rPr lang="it-IT" dirty="0"/>
              <a:t> to </a:t>
            </a:r>
            <a:r>
              <a:rPr lang="it-IT" dirty="0" err="1"/>
              <a:t>implements</a:t>
            </a:r>
            <a:r>
              <a:rPr lang="it-IT" dirty="0"/>
              <a:t> more </a:t>
            </a:r>
            <a:r>
              <a:rPr lang="it-IT" dirty="0" err="1"/>
              <a:t>advanced</a:t>
            </a:r>
            <a:r>
              <a:rPr lang="it-IT" dirty="0"/>
              <a:t> processing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Terraform</a:t>
            </a:r>
            <a:endParaRPr lang="it-IT" dirty="0"/>
          </a:p>
          <a:p>
            <a:r>
              <a:rPr lang="it-IT" dirty="0"/>
              <a:t>AWS </a:t>
            </a:r>
            <a:r>
              <a:rPr lang="it-IT" dirty="0" err="1"/>
              <a:t>Amplify</a:t>
            </a:r>
            <a:r>
              <a:rPr lang="it-IT" dirty="0"/>
              <a:t> Hosting to </a:t>
            </a:r>
            <a:r>
              <a:rPr lang="it-IT" dirty="0" err="1"/>
              <a:t>automatically</a:t>
            </a:r>
            <a:r>
              <a:rPr lang="it-IT" dirty="0"/>
              <a:t> propagate and </a:t>
            </a:r>
            <a:r>
              <a:rPr lang="it-IT" dirty="0" err="1"/>
              <a:t>deliver</a:t>
            </a:r>
            <a:r>
              <a:rPr lang="it-IT" dirty="0"/>
              <a:t> code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ADEEB8-6B06-8858-E439-31751F33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6159CC-0318-DE95-02E2-A0C8D49B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7D9D2-06A0-F08B-34B8-E1F76D1A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Immagine 7" descr="Immagine che contiene Policromi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CD76CE23-3296-2AC8-0A8A-207C8071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138" y="4289412"/>
            <a:ext cx="1711724" cy="1711724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5E77AA38-AD08-896D-47C1-88914EE6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84" y="3218841"/>
            <a:ext cx="1529188" cy="1529188"/>
          </a:xfrm>
          <a:prstGeom prst="rect">
            <a:avLst/>
          </a:prstGeom>
        </p:spPr>
      </p:pic>
      <p:pic>
        <p:nvPicPr>
          <p:cNvPr id="12" name="Immagine 11" descr="Immagine che contiene simbolo, Elementi grafici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FF442760-BDA0-DD74-338E-23730DEEF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273" y1="48242" x2="61523" y2="32617"/>
                        <a14:foregroundMark x1="61523" y1="32617" x2="41016" y2="60156"/>
                        <a14:foregroundMark x1="41016" y1="60156" x2="44727" y2="56445"/>
                        <a14:foregroundMark x1="41602" y1="48242" x2="41602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448" y="2793966"/>
            <a:ext cx="2378937" cy="23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BCF5E18-0526-3FB4-98A9-E1C9F75D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3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56119A9-9DFD-F2C4-9614-C20D29EE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project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0589498-F08F-7558-C6F1-B63C69E9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ever-wider</a:t>
            </a:r>
            <a:r>
              <a:rPr lang="it-IT" dirty="0"/>
              <a:t> adoption of pervasive devices—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health trackers, </a:t>
            </a:r>
            <a:r>
              <a:rPr lang="it-IT" dirty="0" err="1"/>
              <a:t>medical</a:t>
            </a:r>
            <a:r>
              <a:rPr lang="it-IT" dirty="0"/>
              <a:t> </a:t>
            </a:r>
            <a:r>
              <a:rPr lang="it-IT" dirty="0" err="1"/>
              <a:t>wearables</a:t>
            </a:r>
            <a:r>
              <a:rPr lang="it-IT" dirty="0"/>
              <a:t>, and smartwatches—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enabled</a:t>
            </a:r>
            <a:r>
              <a:rPr lang="it-IT" dirty="0"/>
              <a:t> large-scale telemedicine and health monitoring, </a:t>
            </a:r>
            <a:r>
              <a:rPr lang="it-IT" dirty="0" err="1"/>
              <a:t>allowing</a:t>
            </a:r>
            <a:r>
              <a:rPr lang="it-IT" dirty="0"/>
              <a:t> real-time </a:t>
            </a:r>
            <a:r>
              <a:rPr lang="it-IT" dirty="0" err="1"/>
              <a:t>detection</a:t>
            </a:r>
            <a:r>
              <a:rPr lang="it-IT" dirty="0"/>
              <a:t> of clinical </a:t>
            </a:r>
            <a:r>
              <a:rPr lang="it-IT" dirty="0" err="1"/>
              <a:t>anomalies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Our</a:t>
            </a:r>
            <a:r>
              <a:rPr lang="it-IT" dirty="0"/>
              <a:t> work </a:t>
            </a:r>
            <a:r>
              <a:rPr lang="it-IT" dirty="0" err="1"/>
              <a:t>focuses</a:t>
            </a:r>
            <a:r>
              <a:rPr lang="it-IT" dirty="0"/>
              <a:t> on </a:t>
            </a:r>
            <a:r>
              <a:rPr lang="it-IT" dirty="0" err="1"/>
              <a:t>adopting</a:t>
            </a:r>
            <a:r>
              <a:rPr lang="it-IT" dirty="0"/>
              <a:t> a </a:t>
            </a:r>
            <a:r>
              <a:rPr lang="it-IT" dirty="0" err="1"/>
              <a:t>serverless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a software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of </a:t>
            </a:r>
            <a:r>
              <a:rPr lang="it-IT" dirty="0" err="1"/>
              <a:t>managing</a:t>
            </a:r>
            <a:r>
              <a:rPr lang="it-IT" dirty="0"/>
              <a:t> data streams </a:t>
            </a:r>
            <a:r>
              <a:rPr lang="it-IT" dirty="0" err="1"/>
              <a:t>generated</a:t>
            </a:r>
            <a:r>
              <a:rPr lang="it-IT" dirty="0"/>
              <a:t> by IoT devices, </a:t>
            </a:r>
            <a:r>
              <a:rPr lang="it-IT" dirty="0" err="1"/>
              <a:t>analyzing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time, and making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immediately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to </a:t>
            </a:r>
            <a:r>
              <a:rPr lang="it-IT" dirty="0" err="1"/>
              <a:t>physicians</a:t>
            </a:r>
            <a:r>
              <a:rPr lang="it-IT" dirty="0"/>
              <a:t> and </a:t>
            </a:r>
            <a:r>
              <a:rPr lang="it-IT" dirty="0" err="1"/>
              <a:t>patients</a:t>
            </a:r>
            <a:endParaRPr lang="it-IT" dirty="0"/>
          </a:p>
          <a:p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CC1EEC-6FC4-B54B-67FE-654BB59E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04D961-4526-7877-4426-B1A4528C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81C90E-F82A-964A-A45C-94FA7F27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3" name="Immagine 2" descr="Immagine che contiene persona, polso, unghia/chiodo, dito&#10;&#10;Il contenuto generato dall'IA potrebbe non essere corretto.">
            <a:extLst>
              <a:ext uri="{FF2B5EF4-FFF2-40B4-BE49-F238E27FC236}">
                <a16:creationId xmlns:a16="http://schemas.microsoft.com/office/drawing/2014/main" id="{6C99E47B-6F4C-F5D0-ED2B-7F605BF9A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86" y="4335695"/>
            <a:ext cx="2567164" cy="1675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146CEE1F-C072-FFA8-10EC-00EFE388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52" y="4335695"/>
            <a:ext cx="2836910" cy="1675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D1A6E-7FA9-70AE-9240-03678550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architecture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4BA7C1-7F25-543D-74BF-5F6F9D4B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endParaRPr lang="it-IT" dirty="0"/>
          </a:p>
          <a:p>
            <a:pPr lvl="1"/>
            <a:r>
              <a:rPr lang="it-IT" dirty="0"/>
              <a:t>Remote data </a:t>
            </a:r>
            <a:r>
              <a:rPr lang="it-IT" dirty="0" err="1"/>
              <a:t>analysis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stream and batch mode)</a:t>
            </a:r>
          </a:p>
          <a:p>
            <a:pPr lvl="1"/>
            <a:r>
              <a:rPr lang="it-IT" dirty="0"/>
              <a:t>Clinical </a:t>
            </a:r>
            <a:r>
              <a:rPr lang="it-IT" dirty="0" err="1"/>
              <a:t>records</a:t>
            </a:r>
            <a:r>
              <a:rPr lang="it-IT" dirty="0"/>
              <a:t> managements</a:t>
            </a:r>
          </a:p>
          <a:p>
            <a:pPr lvl="1"/>
            <a:r>
              <a:rPr lang="it-IT" dirty="0"/>
              <a:t>Doctors and </a:t>
            </a:r>
            <a:r>
              <a:rPr lang="it-IT" dirty="0" err="1"/>
              <a:t>patients</a:t>
            </a:r>
            <a:r>
              <a:rPr lang="it-IT" dirty="0"/>
              <a:t> managements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7F846A-4737-A731-8EC6-A4C049F4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CF5B7A-747F-9742-AA1A-CA0DD1C5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D81FAB-11C0-30C7-35E4-B721F7D6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Segnaposto contenuto 7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551DB14-8A07-559C-8E42-01E6DB8C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12" y="1487415"/>
            <a:ext cx="49022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094C7-7EA2-AA24-0940-6D500381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Lambda and AWS Step Function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14FB51-9B0B-7B1D-4B3F-566E4BBE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487415"/>
            <a:ext cx="6725203" cy="4992043"/>
          </a:xfrm>
        </p:spPr>
        <p:txBody>
          <a:bodyPr/>
          <a:lstStyle/>
          <a:p>
            <a:r>
              <a:rPr lang="it-IT" dirty="0"/>
              <a:t>AWS Lambda: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system </a:t>
            </a:r>
          </a:p>
          <a:p>
            <a:pPr lvl="1"/>
            <a:r>
              <a:rPr lang="it-IT" dirty="0" err="1"/>
              <a:t>addDevice</a:t>
            </a:r>
            <a:r>
              <a:rPr lang="it-IT" dirty="0"/>
              <a:t>, </a:t>
            </a:r>
            <a:r>
              <a:rPr lang="it-IT" dirty="0" err="1"/>
              <a:t>addDoctor</a:t>
            </a:r>
            <a:r>
              <a:rPr lang="it-IT" dirty="0"/>
              <a:t>, </a:t>
            </a:r>
            <a:r>
              <a:rPr lang="it-IT" dirty="0" err="1"/>
              <a:t>addPatient</a:t>
            </a:r>
            <a:endParaRPr lang="it-IT" dirty="0"/>
          </a:p>
          <a:p>
            <a:pPr lvl="1"/>
            <a:r>
              <a:rPr lang="it-IT" dirty="0" err="1"/>
              <a:t>checkAdminGroupAuth</a:t>
            </a:r>
            <a:r>
              <a:rPr lang="it-IT" dirty="0"/>
              <a:t>, </a:t>
            </a:r>
            <a:r>
              <a:rPr lang="it-IT" dirty="0" err="1"/>
              <a:t>checkDoctorGroupAuth</a:t>
            </a:r>
            <a:r>
              <a:rPr lang="it-IT" dirty="0"/>
              <a:t>, </a:t>
            </a:r>
            <a:r>
              <a:rPr lang="it-IT" dirty="0" err="1"/>
              <a:t>checkPatientGroupAuth</a:t>
            </a:r>
            <a:r>
              <a:rPr lang="it-IT" dirty="0"/>
              <a:t>, login</a:t>
            </a:r>
          </a:p>
          <a:p>
            <a:pPr lvl="1"/>
            <a:r>
              <a:rPr lang="it-IT" dirty="0" err="1"/>
              <a:t>readClinicalRecords</a:t>
            </a:r>
            <a:r>
              <a:rPr lang="it-IT" dirty="0"/>
              <a:t>, </a:t>
            </a:r>
            <a:r>
              <a:rPr lang="it-IT" dirty="0" err="1"/>
              <a:t>writeClinicalRecords</a:t>
            </a:r>
            <a:endParaRPr lang="it-IT" dirty="0"/>
          </a:p>
          <a:p>
            <a:pPr lvl="1"/>
            <a:r>
              <a:rPr lang="it-IT" dirty="0" err="1"/>
              <a:t>readAnalysisResults</a:t>
            </a:r>
            <a:endParaRPr lang="it-IT" dirty="0"/>
          </a:p>
          <a:p>
            <a:pPr lvl="1"/>
            <a:r>
              <a:rPr lang="it-IT" dirty="0" err="1"/>
              <a:t>sendToSQS</a:t>
            </a:r>
            <a:r>
              <a:rPr lang="it-IT" dirty="0"/>
              <a:t>, </a:t>
            </a:r>
            <a:r>
              <a:rPr lang="it-IT" dirty="0" err="1"/>
              <a:t>sendToStepFunction</a:t>
            </a:r>
            <a:endParaRPr lang="it-IT" dirty="0"/>
          </a:p>
          <a:p>
            <a:pPr lvl="1"/>
            <a:r>
              <a:rPr lang="it-IT" dirty="0" err="1"/>
              <a:t>splitBatchData</a:t>
            </a:r>
            <a:endParaRPr lang="it-IT" dirty="0"/>
          </a:p>
          <a:p>
            <a:r>
              <a:rPr lang="it-IT" dirty="0"/>
              <a:t>AWS Step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 err="1"/>
              <a:t>used</a:t>
            </a:r>
            <a:r>
              <a:rPr lang="it-IT" dirty="0"/>
              <a:t> to create workflows</a:t>
            </a:r>
          </a:p>
          <a:p>
            <a:pPr lvl="1"/>
            <a:r>
              <a:rPr lang="it-IT" dirty="0" err="1"/>
              <a:t>featuresExtraction</a:t>
            </a:r>
            <a:endParaRPr lang="it-IT" dirty="0"/>
          </a:p>
          <a:p>
            <a:pPr lvl="1"/>
            <a:r>
              <a:rPr lang="it-IT" dirty="0" err="1"/>
              <a:t>Analyze</a:t>
            </a:r>
            <a:endParaRPr lang="it-IT" dirty="0"/>
          </a:p>
          <a:p>
            <a:pPr lvl="1"/>
            <a:r>
              <a:rPr lang="it-IT" dirty="0" err="1"/>
              <a:t>patientToDoctor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E9638B-883E-EBDB-10C4-1DAA4263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879E77-6F61-112C-BE9B-791550B7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8DF54B-A3FA-FE3D-5412-B4E2CEB4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7" name="Segnaposto contenuto 2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4931EDC-41B2-0B73-43BA-EF9ED00C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90" y="1850721"/>
            <a:ext cx="5294049" cy="4694128"/>
          </a:xfrm>
          <a:prstGeom prst="rect">
            <a:avLst/>
          </a:prstGeom>
        </p:spPr>
      </p:pic>
      <p:pic>
        <p:nvPicPr>
          <p:cNvPr id="9" name="Immagine 8" descr="Immagine che contiene logo, cerchio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65838C8-4554-10FC-A2AC-629B1D35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71" y="578132"/>
            <a:ext cx="615709" cy="615709"/>
          </a:xfrm>
          <a:prstGeom prst="rect">
            <a:avLst/>
          </a:prstGeom>
        </p:spPr>
      </p:pic>
      <p:pic>
        <p:nvPicPr>
          <p:cNvPr id="11" name="Immagine 10" descr="Immagine che contiene simbolo, Carattere, logo, rosso&#10;&#10;Il contenuto generato dall'IA potrebbe non essere corretto.">
            <a:extLst>
              <a:ext uri="{FF2B5EF4-FFF2-40B4-BE49-F238E27FC236}">
                <a16:creationId xmlns:a16="http://schemas.microsoft.com/office/drawing/2014/main" id="{3DB0DB25-1FCB-296F-9F12-16F5EA2EC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2275" y="481044"/>
            <a:ext cx="1278763" cy="8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1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BBBA-0F8E-37B5-E1EA-F7358D43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D7C6EBF8-8473-CD80-EA96-959CD8BB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Simple Notification Service (SNS)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8BCF37C-3491-C97E-D730-E9997965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send alerts to Doctors</a:t>
            </a:r>
          </a:p>
          <a:p>
            <a:r>
              <a:rPr lang="en-GB" dirty="0"/>
              <a:t>Anomaly notification topic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3A23E-D16E-F6EE-5ACB-1978A2C3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C6CDDF-27DE-2FCB-C3FF-56A57DC9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CB99894-3556-FAC0-4C1F-B537FBA0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Immagine 2" descr="Immagine che contiene testo, Carattere, schermata, calligrafia&#10;&#10;Il contenuto generato dall'IA potrebbe non essere corretto.">
            <a:extLst>
              <a:ext uri="{FF2B5EF4-FFF2-40B4-BE49-F238E27FC236}">
                <a16:creationId xmlns:a16="http://schemas.microsoft.com/office/drawing/2014/main" id="{D02DD857-A395-52D5-A048-9905B1C5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551" y="2122886"/>
            <a:ext cx="4292600" cy="372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CCDB7FA9-45B0-2461-5AD5-F0E6C2B0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49" y="2666332"/>
            <a:ext cx="2374900" cy="83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magine che contiene persona, forniture per ufficio, Lavoro, interno&#10;&#10;Il contenuto generato dall'IA potrebbe non essere corretto.">
            <a:extLst>
              <a:ext uri="{FF2B5EF4-FFF2-40B4-BE49-F238E27FC236}">
                <a16:creationId xmlns:a16="http://schemas.microsoft.com/office/drawing/2014/main" id="{B7BB8379-1702-6641-667F-601CE49E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49" y="3983436"/>
            <a:ext cx="3514082" cy="1835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 descr="Immagine che contiene Elementi grafici, Carattere, grafica, logo&#10;&#10;Il contenuto generato dall'IA potrebbe non essere corretto.">
            <a:extLst>
              <a:ext uri="{FF2B5EF4-FFF2-40B4-BE49-F238E27FC236}">
                <a16:creationId xmlns:a16="http://schemas.microsoft.com/office/drawing/2014/main" id="{9A21FC45-3323-BD71-9622-18967621F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930" y="603672"/>
            <a:ext cx="566007" cy="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055C-C7F4-F157-20AF-71E7FFDB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3F05B6C-C6B2-4B31-6794-D2B08667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Cognito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47805876-4E66-92CB-1170-67418562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Authentication through JWT</a:t>
            </a:r>
          </a:p>
          <a:p>
            <a:r>
              <a:rPr lang="en-GB" dirty="0"/>
              <a:t>Authorization through JWT in combination with Lambda Authorizers</a:t>
            </a:r>
          </a:p>
          <a:p>
            <a:r>
              <a:rPr lang="en-GB" dirty="0"/>
              <a:t>Three Groups: Admin, Doctor and Patients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03E719-6458-D961-9709-ABDF0BE3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EB1C6-72D0-2860-2CE7-32CAD042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F81E92-0159-9DDC-1484-CD0987DD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4" name="Immagine 3" descr="Immagine che contiene Elementi grafici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0ABD325B-2061-D661-432F-AAEE0830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44" y="589659"/>
            <a:ext cx="566007" cy="566007"/>
          </a:xfrm>
          <a:prstGeom prst="rect">
            <a:avLst/>
          </a:prstGeom>
        </p:spPr>
      </p:pic>
      <p:pic>
        <p:nvPicPr>
          <p:cNvPr id="9" name="Immagine 8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1048865D-B2A5-C7E1-2C82-DBFDB432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35" y="3627966"/>
            <a:ext cx="5636214" cy="1441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09658204-FCAF-1A64-8E94-E19A6CEE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51" y="3627966"/>
            <a:ext cx="2819400" cy="139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4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517B4-9EEA-7AB9-5A11-BC423488E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38FD8E3-8CF4-125E-AC4C-6FC8CD8E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API Gateway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B2AD9F7-7068-6CC4-4C91-115AB735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implement RESTful API</a:t>
            </a:r>
          </a:p>
          <a:p>
            <a:r>
              <a:rPr lang="en-GB" dirty="0"/>
              <a:t>Lambda proxy integration</a:t>
            </a:r>
          </a:p>
          <a:p>
            <a:r>
              <a:rPr lang="en-GB" dirty="0"/>
              <a:t>CORS integration</a:t>
            </a:r>
          </a:p>
          <a:p>
            <a:r>
              <a:rPr lang="en-GB" dirty="0"/>
              <a:t>Lambda Authorizers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1238B8-90FA-BE21-48CF-6DE49841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169FBF-70B1-725D-8912-724E62E5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650F12-3919-9304-4616-FC9F4ECF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Immagine 2" descr="Immagine che contiene Elementi grafici, design, simbolo, grafica&#10;&#10;Il contenuto generato dall'IA potrebbe non essere corretto.">
            <a:extLst>
              <a:ext uri="{FF2B5EF4-FFF2-40B4-BE49-F238E27FC236}">
                <a16:creationId xmlns:a16="http://schemas.microsoft.com/office/drawing/2014/main" id="{63930CFD-AA9A-249E-7F00-7F4DD608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36" y="589660"/>
            <a:ext cx="566007" cy="566007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FE01332-9540-770A-3DAD-D5C539C5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94" y="1155667"/>
            <a:ext cx="1951567" cy="4863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05459C6-77D2-2C80-EF69-A880A84D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51" y="3429000"/>
            <a:ext cx="5198532" cy="2290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32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2B41-EC7C-4479-5BAF-4C0ABB72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696DC-74B8-3824-67B3-AB34E0B3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AWS IoT Core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15C8D-858A-29AD-C094-187A0182D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connect</a:t>
            </a:r>
            <a:r>
              <a:rPr lang="it-IT" dirty="0"/>
              <a:t> IoT Devices to the cloud services</a:t>
            </a:r>
          </a:p>
          <a:p>
            <a:r>
              <a:rPr lang="it-IT" dirty="0" err="1"/>
              <a:t>Things</a:t>
            </a:r>
            <a:endParaRPr lang="it-IT" dirty="0"/>
          </a:p>
          <a:p>
            <a:r>
              <a:rPr lang="it-IT" dirty="0"/>
              <a:t>Certificates X.509</a:t>
            </a:r>
          </a:p>
          <a:p>
            <a:r>
              <a:rPr lang="it-IT" dirty="0"/>
              <a:t>Policies</a:t>
            </a:r>
          </a:p>
          <a:p>
            <a:r>
              <a:rPr lang="it-IT" dirty="0" err="1"/>
              <a:t>IoTSimulator</a:t>
            </a:r>
            <a:r>
              <a:rPr lang="it-IT" dirty="0"/>
              <a:t>/</a:t>
            </a:r>
            <a:r>
              <a:rPr lang="it-IT" dirty="0" err="1"/>
              <a:t>bmp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/>
              <a:t>Triggers </a:t>
            </a:r>
            <a:r>
              <a:rPr lang="it-IT" dirty="0" err="1"/>
              <a:t>sendToSQS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7186A-CF03-0C6D-C69C-DD689779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CC5839-FD81-7ED0-810E-3B0E3884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noProof="1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D835F7-E1C0-4669-70E3-A5F90A7A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Immagine 7" descr="Immagine che contiene simbolo, log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E3895B12-D845-AFB3-6C61-93FD72D0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36" y="589660"/>
            <a:ext cx="566008" cy="566008"/>
          </a:xfrm>
          <a:prstGeom prst="rect">
            <a:avLst/>
          </a:prstGeom>
        </p:spPr>
      </p:pic>
      <p:pic>
        <p:nvPicPr>
          <p:cNvPr id="12" name="Immagine 11" descr="Immagine che contiene testo, diagramma, Carattere, Piano&#10;&#10;Il contenuto generato dall'IA potrebbe non essere corretto.">
            <a:extLst>
              <a:ext uri="{FF2B5EF4-FFF2-40B4-BE49-F238E27FC236}">
                <a16:creationId xmlns:a16="http://schemas.microsoft.com/office/drawing/2014/main" id="{BF5E6AF9-F61C-6D77-06AC-3BA9054D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94276"/>
            <a:ext cx="6731000" cy="2978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7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3E39-3188-E67A-B648-7C18C2337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7F8DE5D8-29D2-0CBA-D7BF-5990606B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Simple Queue Service (SQS)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84A7AB95-AB54-5B6F-451F-1DE14785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ingest data streamed from IoT devices</a:t>
            </a:r>
          </a:p>
          <a:p>
            <a:r>
              <a:rPr lang="en-GB" dirty="0"/>
              <a:t>Message queue benefits</a:t>
            </a:r>
          </a:p>
          <a:p>
            <a:r>
              <a:rPr lang="en-GB" dirty="0"/>
              <a:t>FIFO queue</a:t>
            </a:r>
          </a:p>
          <a:p>
            <a:r>
              <a:rPr lang="en-GB" dirty="0"/>
              <a:t>Batch processing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0A3C36-D69E-1E59-55D3-EEC4CC57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58D64C-2D66-3535-4F6D-41AA1CD8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8D5652-7F13-9BE9-F6E2-D56639AA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A994-D622-47C4-BBB7-EA543E9BA793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3" name="Immagine 2" descr="Immagine che contiene Elementi grafici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B82DDBA8-C847-2604-D314-6DCA8528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762" y="562215"/>
            <a:ext cx="615710" cy="615710"/>
          </a:xfrm>
          <a:prstGeom prst="rect">
            <a:avLst/>
          </a:prstGeom>
        </p:spPr>
      </p:pic>
      <p:pic>
        <p:nvPicPr>
          <p:cNvPr id="9" name="Immagine 8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31FB516C-14D6-919E-6227-FB25CF5E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48" y="1993863"/>
            <a:ext cx="4152900" cy="374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3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.A. 2015/2016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ché orientarsi&amp;quot;&quot;/&gt;&lt;property id=&quot;20307&quot; value=&quot;308&quot;/&gt;&lt;/object&gt;&lt;object type=&quot;3&quot; unique_id=&quot;10006&quot;&gt;&lt;property id=&quot;20148&quot; value=&quot;5&quot;/&gt;&lt;property id=&quot;20300&quot; value=&quot;Slide 3 - &amp;quot;Tor Vergata ieri&amp;quot;&quot;/&gt;&lt;property id=&quot;20307&quot; value=&quot;260&quot;/&gt;&lt;/object&gt;&lt;object type=&quot;3&quot; unique_id=&quot;10007&quot;&gt;&lt;property id=&quot;20148&quot; value=&quot;5&quot;/&gt;&lt;property id=&quot;20300&quot; value=&quot;Slide 4 - &amp;quot;Tor Vergata oggi&amp;quot;&quot;/&gt;&lt;property id=&quot;20307&quot; value=&quot;309&quot;/&gt;&lt;/object&gt;&lt;object type=&quot;3&quot; unique_id=&quot;10009&quot;&gt;&lt;property id=&quot;20148&quot; value=&quot;5&quot;/&gt;&lt;property id=&quot;20300&quot; value=&quot;Slide 5 - &amp;quot;Perché iscriversi a Tor Vergata?&amp;quot;&quot;/&gt;&lt;property id=&quot;20307&quot; value=&quot;312&quot;/&gt;&lt;/object&gt;&lt;object type=&quot;3&quot; unique_id=&quot;10042&quot;&gt;&lt;property id=&quot;20148&quot; value=&quot;5&quot;/&gt;&lt;property id=&quot;20300&quot; value=&quot;Slide 7 - &amp;quot;Capacità di inserimento occupazionale&amp;quot;&quot;/&gt;&lt;property id=&quot;20307&quot; value=&quot;314&quot;/&gt;&lt;/object&gt;&lt;object type=&quot;3&quot; unique_id=&quot;10566&quot;&gt;&lt;property id=&quot;20148&quot; value=&quot;5&quot;/&gt;&lt;property id=&quot;20300&quot; value=&quot;Slide 10 - &amp;quot;Chi sceglie Ingegneria&amp;quot;&quot;/&gt;&lt;property id=&quot;20307&quot; value=&quot;317&quot;/&gt;&lt;/object&gt;&lt;object type=&quot;3&quot; unique_id=&quot;10567&quot;&gt;&lt;property id=&quot;20148&quot; value=&quot;5&quot;/&gt;&lt;property id=&quot;20300&quot; value=&quot;Slide 11 - &amp;quot;Il ruolo dell’ingegnere&amp;quot;&quot;/&gt;&lt;property id=&quot;20307&quot; value=&quot;318&quot;/&gt;&lt;/object&gt;&lt;object type=&quot;3&quot; unique_id=&quot;10568&quot;&gt;&lt;property id=&quot;20148&quot; value=&quot;5&quot;/&gt;&lt;property id=&quot;20300&quot; value=&quot;Slide 12 - &amp;quot;La sede di Ingegneria&amp;quot;&quot;/&gt;&lt;property id=&quot;20307&quot; value=&quot;319&quot;/&gt;&lt;/object&gt;&lt;object type=&quot;3&quot; unique_id=&quot;10569&quot;&gt;&lt;property id=&quot;20148&quot; value=&quot;5&quot;/&gt;&lt;property id=&quot;20300&quot; value=&quot;Slide 13 - &amp;quot;La sede di Ingegneria&amp;quot;&quot;/&gt;&lt;property id=&quot;20307&quot; value=&quot;320&quot;/&gt;&lt;/object&gt;&lt;object type=&quot;3&quot; unique_id=&quot;10570&quot;&gt;&lt;property id=&quot;20148&quot; value=&quot;5&quot;/&gt;&lt;property id=&quot;20300&quot; value=&quot;Slide 14 - &amp;quot;La sede di Ingegneria&amp;quot;&quot;/&gt;&lt;property id=&quot;20307&quot; value=&quot;321&quot;/&gt;&lt;/object&gt;&lt;object type=&quot;3&quot; unique_id=&quot;10571&quot;&gt;&lt;property id=&quot;20148&quot; value=&quot;5&quot;/&gt;&lt;property id=&quot;20300&quot; value=&quot;Slide 15 - &amp;quot;I percorsi didattici&amp;quot;&quot;/&gt;&lt;property id=&quot;20307&quot; value=&quot;322&quot;/&gt;&lt;/object&gt;&lt;object type=&quot;3&quot; unique_id=&quot;10572&quot;&gt;&lt;property id=&quot;20148&quot; value=&quot;5&quot;/&gt;&lt;property id=&quot;20300&quot; value=&quot;Slide 16 - &amp;quot;L’offerta didattica (Lauree Triennali e a Ciclo Unico)&amp;quot;&quot;/&gt;&lt;property id=&quot;20307&quot; value=&quot;323&quot;/&gt;&lt;/object&gt;&lt;object type=&quot;3&quot; unique_id=&quot;10573&quot;&gt;&lt;property id=&quot;20148&quot; value=&quot;5&quot;/&gt;&lt;property id=&quot;20300&quot; value=&quot;Slide 17 - &amp;quot;L’offerta didattica (Lauree Magistrali)&amp;quot;&quot;/&gt;&lt;property id=&quot;20307&quot; value=&quot;324&quot;/&gt;&lt;/object&gt;&lt;object type=&quot;3&quot; unique_id=&quot;10578&quot;&gt;&lt;property id=&quot;20148&quot; value=&quot;5&quot;/&gt;&lt;property id=&quot;20300&quot; value=&quot;Slide 20 - &amp;quot;Test di ingresso per gli altri corsi di laurea&amp;quot;&quot;/&gt;&lt;property id=&quot;20307&quot; value=&quot;329&quot;/&gt;&lt;/object&gt;&lt;object type=&quot;3&quot; unique_id=&quot;10580&quot;&gt;&lt;property id=&quot;20148&quot; value=&quot;5&quot;/&gt;&lt;property id=&quot;20300&quot; value=&quot;Slide 21 - &amp;quot;Orientamento e Tutoraggio&amp;quot;&quot;/&gt;&lt;property id=&quot;20307&quot; value=&quot;331&quot;/&gt;&lt;/object&gt;&lt;object type=&quot;3&quot; unique_id=&quot;10584&quot;&gt;&lt;property id=&quot;20148&quot; value=&quot;5&quot;/&gt;&lt;property id=&quot;20300&quot; value=&quot;Slide 22 - &amp;quot;Le opinioni degli studenti&amp;quot;&quot;/&gt;&lt;property id=&quot;20307&quot; value=&quot;335&quot;/&gt;&lt;/object&gt;&lt;object type=&quot;3&quot; unique_id=&quot;10585&quot;&gt;&lt;property id=&quot;20148&quot; value=&quot;5&quot;/&gt;&lt;property id=&quot;20300&quot; value=&quot;Slide 23 - &amp;quot;Possibilità occupazionali&amp;quot;&quot;/&gt;&lt;property id=&quot;20307&quot; value=&quot;336&quot;/&gt;&lt;/object&gt;&lt;object type=&quot;3&quot; unique_id=&quot;10783&quot;&gt;&lt;property id=&quot;20148&quot; value=&quot;5&quot;/&gt;&lt;property id=&quot;20300&quot; value=&quot;Slide 6 - &amp;quot;Valutazione della ricerca&amp;quot;&quot;/&gt;&lt;property id=&quot;20307&quot; value=&quot;339&quot;/&gt;&lt;/object&gt;&lt;object type=&quot;3&quot; unique_id=&quot;10784&quot;&gt;&lt;property id=&quot;20148&quot; value=&quot;5&quot;/&gt;&lt;property id=&quot;20300&quot; value=&quot;Slide 8 - &amp;quot;Scegliere un percorso di studio&amp;quot;&quot;/&gt;&lt;property id=&quot;20307&quot; value=&quot;340&quot;/&gt;&lt;/object&gt;&lt;object type=&quot;3&quot; unique_id=&quot;10785&quot;&gt;&lt;property id=&quot;20148&quot; value=&quot;5&quot;/&gt;&lt;property id=&quot;20300&quot; value=&quot;Slide 9 - &amp;quot;Ingegneria&amp;quot;&quot;/&gt;&lt;property id=&quot;20307&quot; value=&quot;341&quot;/&gt;&lt;/object&gt;&lt;object type=&quot;3&quot; unique_id=&quot;10786&quot;&gt;&lt;property id=&quot;20148&quot; value=&quot;5&quot;/&gt;&lt;property id=&quot;20300&quot; value=&quot;Slide 24 - &amp;quot;Riferimenti&amp;quot;&quot;/&gt;&lt;property id=&quot;20307&quot; value=&quot;342&quot;/&gt;&lt;/object&gt;&lt;object type=&quot;3&quot; unique_id=&quot;10831&quot;&gt;&lt;property id=&quot;20148&quot; value=&quot;5&quot;/&gt;&lt;property id=&quot;20300&quot; value=&quot;Slide 19 - &amp;quot;Test di ingresso per Edile – Architettura&amp;quot;&quot;/&gt;&lt;property id=&quot;20307&quot; value=&quot;344&quot;/&gt;&lt;/object&gt;&lt;object type=&quot;3&quot; unique_id=&quot;11004&quot;&gt;&lt;property id=&quot;20148&quot; value=&quot;5&quot;/&gt;&lt;property id=&quot;20300&quot; value=&quot;Slide 18 - &amp;quot;Test di ingresso&amp;quot;&quot;/&gt;&lt;property id=&quot;20307&quot; value=&quot;34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Sfaccettatura">
  <a:themeElements>
    <a:clrScheme name="Colori Tor Vergata">
      <a:dk1>
        <a:srgbClr val="000000"/>
      </a:dk1>
      <a:lt1>
        <a:srgbClr val="FFFFFF"/>
      </a:lt1>
      <a:dk2>
        <a:srgbClr val="000000"/>
      </a:dk2>
      <a:lt2>
        <a:srgbClr val="7F7F7F"/>
      </a:lt2>
      <a:accent1>
        <a:srgbClr val="007D34"/>
      </a:accent1>
      <a:accent2>
        <a:srgbClr val="F98922"/>
      </a:accent2>
      <a:accent3>
        <a:srgbClr val="FFFFFF"/>
      </a:accent3>
      <a:accent4>
        <a:srgbClr val="000000"/>
      </a:accent4>
      <a:accent5>
        <a:srgbClr val="1D8BC2"/>
      </a:accent5>
      <a:accent6>
        <a:srgbClr val="7F7F7F"/>
      </a:accent6>
      <a:hlink>
        <a:srgbClr val="007D34"/>
      </a:hlink>
      <a:folHlink>
        <a:srgbClr val="7F7F7F"/>
      </a:folHlink>
    </a:clrScheme>
    <a:fontScheme name="Caratteri TorVergata">
      <a:majorFont>
        <a:latin typeface="Circe"/>
        <a:ea typeface=""/>
        <a:cs typeface=""/>
      </a:majorFont>
      <a:minorFont>
        <a:latin typeface="Circe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noFill/>
        <a:ln>
          <a:solidFill>
            <a:srgbClr val="898989"/>
          </a:solidFill>
        </a:ln>
      </a:spPr>
      <a:bodyPr rtlCol="0" anchor="ctr"/>
      <a:lstStyle>
        <a:defPPr algn="l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2c908a-a07d-4cac-8e16-b3afa39179c0">
      <Terms xmlns="http://schemas.microsoft.com/office/infopath/2007/PartnerControls"/>
    </lcf76f155ced4ddcb4097134ff3c332f>
    <TaxCatchAll xmlns="af27f4f9-a966-402c-b167-42797591d91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BD8E9BD231E8449C5B02FFFC904B17" ma:contentTypeVersion="17" ma:contentTypeDescription="Creare un nuovo documento." ma:contentTypeScope="" ma:versionID="26d9f487d3adf35548f1d603e8fb4818">
  <xsd:schema xmlns:xsd="http://www.w3.org/2001/XMLSchema" xmlns:xs="http://www.w3.org/2001/XMLSchema" xmlns:p="http://schemas.microsoft.com/office/2006/metadata/properties" xmlns:ns2="fc2c908a-a07d-4cac-8e16-b3afa39179c0" xmlns:ns3="af27f4f9-a966-402c-b167-42797591d91b" targetNamespace="http://schemas.microsoft.com/office/2006/metadata/properties" ma:root="true" ma:fieldsID="c61e30d12394cc81306abb7729ef1bd4" ns2:_="" ns3:_="">
    <xsd:import namespace="fc2c908a-a07d-4cac-8e16-b3afa39179c0"/>
    <xsd:import namespace="af27f4f9-a966-402c-b167-42797591d9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c908a-a07d-4cac-8e16-b3afa39179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1013fbc9-b00e-4d37-9f0b-4b76e146b3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27f4f9-a966-402c-b167-42797591d91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ce19352-7865-43d1-b986-da73fd9cf04a}" ma:internalName="TaxCatchAll" ma:showField="CatchAllData" ma:web="af27f4f9-a966-402c-b167-42797591d9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DB6E06-4FEE-4D1B-BE36-EDB1131568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B4B71D-2B27-406B-A849-6E7D458952C4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fc2c908a-a07d-4cac-8e16-b3afa39179c0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af27f4f9-a966-402c-b167-42797591d91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A6CE3C0-022D-400F-8C28-A459E63F8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2c908a-a07d-4cac-8e16-b3afa39179c0"/>
    <ds:schemaRef ds:uri="af27f4f9-a966-402c-b167-42797591d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24987</TotalTime>
  <Words>354</Words>
  <Application>Microsoft Macintosh PowerPoint</Application>
  <PresentationFormat>Widescreen</PresentationFormat>
  <Paragraphs>84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Wingdings 3</vt:lpstr>
      <vt:lpstr>Circe</vt:lpstr>
      <vt:lpstr>Arial</vt:lpstr>
      <vt:lpstr>Sfaccettatura</vt:lpstr>
      <vt:lpstr>Serverless Heart Rate Stream And Batch Processing Architecture</vt:lpstr>
      <vt:lpstr>About the project</vt:lpstr>
      <vt:lpstr>System architecture</vt:lpstr>
      <vt:lpstr>AWS Lambda and AWS Step Function</vt:lpstr>
      <vt:lpstr>AWS Simple Notification Service (SNS)</vt:lpstr>
      <vt:lpstr>AWS Cognito</vt:lpstr>
      <vt:lpstr>AWS API Gateway</vt:lpstr>
      <vt:lpstr>AWS IoT Core</vt:lpstr>
      <vt:lpstr>AWS Simple Queue Service (SQS)</vt:lpstr>
      <vt:lpstr>AWS DynamoDB</vt:lpstr>
      <vt:lpstr>AWS Simple Storage Service (S3)</vt:lpstr>
      <vt:lpstr>AWS CloudFormation</vt:lpstr>
      <vt:lpstr>AWS CloudWatch</vt:lpstr>
      <vt:lpstr>Conclutions</vt:lpstr>
      <vt:lpstr>Presentazione standard di PowerPoint</vt:lpstr>
    </vt:vector>
  </TitlesOfParts>
  <Manager>Max.Schiraldi@uniroma2.eu</Manager>
  <Company>Università degli Studi di Roma Tor Vergata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Roma Tor Vergata</dc:title>
  <dc:subject>FORMAT; TEMPLATE; SCHEMA</dc:subject>
  <dc:creator>Max.Schiraldi@uniroma2.eu</dc:creator>
  <cp:keywords>Università degli Studi di Roma Tor Vergata</cp:keywords>
  <dc:description>Università degli Studi di Roma Tor Vergata</dc:description>
  <cp:lastModifiedBy>nicola violante</cp:lastModifiedBy>
  <cp:revision>367</cp:revision>
  <dcterms:created xsi:type="dcterms:W3CDTF">2014-06-03T13:46:59Z</dcterms:created>
  <dcterms:modified xsi:type="dcterms:W3CDTF">2025-07-24T09:18:53Z</dcterms:modified>
  <cp:category>FORMAT;TEMPLATE;SCHEMA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0x0101003CBD8E9BD231E8449C5B02FFFC904B17</vt:lpwstr>
  </property>
  <property fmtid="{D5CDD505-2E9C-101B-9397-08002B2CF9AE}" pid="3" name="MediaServiceImageTags">
    <vt:lpwstr/>
  </property>
</Properties>
</file>